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Black" panose="02000503020000020003" pitchFamily="2" charset="0"/>
      <p:bold r:id="rId8"/>
      <p:italic r:id="rId9"/>
      <p:boldItalic r:id="rId10"/>
    </p:embeddedFont>
    <p:embeddedFont>
      <p:font typeface="Avenir Book" panose="02000503020000020003" pitchFamily="2" charset="0"/>
      <p:regular r:id="rId11"/>
      <p:italic r:id="rId12"/>
    </p:embeddedFont>
    <p:embeddedFont>
      <p:font typeface="Avenir Next LT Pro" panose="020B0504020202020204" pitchFamily="34" charset="77"/>
      <p:regular r:id="rId13"/>
      <p:bold r:id="rId14"/>
      <p:italic r:id="rId15"/>
      <p:boldItalic r:id="rId16"/>
    </p:embeddedFont>
    <p:embeddedFont>
      <p:font typeface="Avenir Next LT Pro Demi" panose="020B0504020202020204" pitchFamily="34" charset="77"/>
      <p:regular r:id="rId17"/>
      <p:bold r:id="rId18"/>
      <p:italic r:id="rId19"/>
      <p:boldItalic r:id="rId20"/>
    </p:embeddedFont>
    <p:embeddedFont>
      <p:font typeface="Mercury Display" pitchFamily="2"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8"/>
    <p:restoredTop sz="95102"/>
  </p:normalViewPr>
  <p:slideViewPr>
    <p:cSldViewPr snapToGrid="0" showGuides="1">
      <p:cViewPr>
        <p:scale>
          <a:sx n="93" d="100"/>
          <a:sy n="93" d="100"/>
        </p:scale>
        <p:origin x="232" y="720"/>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4.fntdata"/><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font" Target="fonts/font17.fntdata"/><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4/22/24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4/22/24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88C201-25AC-6040-9034-D4F1063BEF48}" type="slidenum">
              <a:rPr lang="en-US" smtClean="0"/>
              <a:pPr/>
              <a:t>2</a:t>
            </a:fld>
            <a:endParaRPr lang="en-US" dirty="0"/>
          </a:p>
        </p:txBody>
      </p:sp>
    </p:spTree>
    <p:extLst>
      <p:ext uri="{BB962C8B-B14F-4D97-AF65-F5344CB8AC3E}">
        <p14:creationId xmlns:p14="http://schemas.microsoft.com/office/powerpoint/2010/main" val="860395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4/22/24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4/22/24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4/22/24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4/22/24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4/22/24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chemeClr val="accent1"/>
                </a:solidFill>
              </a:rPr>
              <a:t>Ben Sullivan </a:t>
            </a:r>
            <a:br>
              <a:rPr lang="en-US" sz="3200" b="1" dirty="0">
                <a:latin typeface="Avenir Black" panose="02000503020000020003" pitchFamily="2" charset="0"/>
              </a:rPr>
            </a:br>
            <a:r>
              <a:rPr lang="en-US" sz="1600" dirty="0">
                <a:solidFill>
                  <a:schemeClr val="tx2"/>
                </a:solidFill>
              </a:rPr>
              <a:t>Director</a:t>
            </a:r>
            <a:br>
              <a:rPr lang="en-US" sz="1600" dirty="0">
                <a:solidFill>
                  <a:schemeClr val="tx2"/>
                </a:solidFill>
                <a:latin typeface="+mn-lt"/>
              </a:rPr>
            </a:br>
            <a:r>
              <a:rPr lang="en-US" sz="1600" dirty="0">
                <a:solidFill>
                  <a:schemeClr val="tx2"/>
                </a:solidFill>
                <a:latin typeface="+mn-lt"/>
              </a:rPr>
              <a:t>Experiences</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807240" y="2367633"/>
            <a:ext cx="4298502" cy="553998"/>
          </a:xfrm>
          <a:prstGeom prst="rect">
            <a:avLst/>
          </a:prstGeom>
          <a:noFill/>
        </p:spPr>
        <p:txBody>
          <a:bodyPr wrap="square" lIns="0" tIns="0" rIns="0" bIns="0" rtlCol="0">
            <a:spAutoFit/>
          </a:bodyPr>
          <a:lstStyle/>
          <a:p>
            <a:r>
              <a:rPr lang="en-US" sz="1200" i="0" dirty="0">
                <a:solidFill>
                  <a:schemeClr val="tx2"/>
                </a:solidFill>
                <a:latin typeface="+mj-lt"/>
              </a:rPr>
              <a:t>Industry Experience</a:t>
            </a:r>
          </a:p>
          <a:p>
            <a:r>
              <a:rPr lang="en-US" sz="1200" dirty="0">
                <a:solidFill>
                  <a:schemeClr val="tx1">
                    <a:lumMod val="65000"/>
                    <a:lumOff val="35000"/>
                  </a:schemeClr>
                </a:solidFill>
                <a:ea typeface="+mn-lt"/>
                <a:cs typeface="+mn-lt"/>
              </a:rPr>
              <a:t>Retail, Entertainment, Hospitality, Travel &amp; Tourism, Gaming, Automotive, Healthcare, Professional Sports </a:t>
            </a:r>
          </a:p>
        </p:txBody>
      </p:sp>
      <p:sp>
        <p:nvSpPr>
          <p:cNvPr id="19" name="TextBox 18">
            <a:extLst>
              <a:ext uri="{FF2B5EF4-FFF2-40B4-BE49-F238E27FC236}">
                <a16:creationId xmlns:a16="http://schemas.microsoft.com/office/drawing/2014/main" id="{5F0C6E8B-31C3-543C-CC9B-0819E0FA2DC9}"/>
              </a:ext>
            </a:extLst>
          </p:cNvPr>
          <p:cNvSpPr txBox="1"/>
          <p:nvPr/>
        </p:nvSpPr>
        <p:spPr>
          <a:xfrm>
            <a:off x="1071456" y="2079839"/>
            <a:ext cx="3324224" cy="2585323"/>
          </a:xfrm>
          <a:prstGeom prst="rect">
            <a:avLst/>
          </a:prstGeom>
          <a:noFill/>
        </p:spPr>
        <p:txBody>
          <a:bodyPr wrap="square" lIns="0" tIns="0" rIns="0" bIns="0" rtlCol="0">
            <a:spAutoFit/>
          </a:bodyPr>
          <a:lstStyle/>
          <a:p>
            <a:pPr algn="l"/>
            <a:r>
              <a:rPr lang="en-US" sz="1200" dirty="0">
                <a:solidFill>
                  <a:schemeClr val="tx1">
                    <a:lumMod val="65000"/>
                    <a:lumOff val="35000"/>
                  </a:schemeClr>
                </a:solidFill>
                <a:ea typeface="+mn-lt"/>
                <a:cs typeface="+mn-lt"/>
              </a:rPr>
              <a:t>Ben brings a unique approach to client business challenges by combining more than a decade of experience in creative advertising, digital marketing strategy, and management consulting.</a:t>
            </a:r>
          </a:p>
          <a:p>
            <a:pPr algn="l"/>
            <a:endParaRPr lang="en-US" sz="1200" dirty="0">
              <a:solidFill>
                <a:schemeClr val="tx1">
                  <a:lumMod val="65000"/>
                  <a:lumOff val="35000"/>
                </a:schemeClr>
              </a:solidFill>
              <a:ea typeface="+mn-lt"/>
              <a:cs typeface="+mn-lt"/>
            </a:endParaRPr>
          </a:p>
          <a:p>
            <a:pPr algn="l"/>
            <a:r>
              <a:rPr lang="en-US" sz="1200" dirty="0">
                <a:solidFill>
                  <a:schemeClr val="tx1">
                    <a:lumMod val="65000"/>
                    <a:lumOff val="35000"/>
                  </a:schemeClr>
                </a:solidFill>
                <a:ea typeface="+mn-lt"/>
                <a:cs typeface="+mn-lt"/>
              </a:rPr>
              <a:t>Working with local and global household names in the entertainment, hospitality, and retail/CPG industries, Ben’s superpower is thinking through audience motivations and interactions. He loves turning the status quo on its head to understand where friction can be eliminated, and simplicity can be embraced.</a:t>
            </a:r>
          </a:p>
          <a:p>
            <a:endParaRPr lang="en-US" sz="1200" dirty="0">
              <a:solidFill>
                <a:schemeClr val="tx1">
                  <a:lumMod val="65000"/>
                  <a:lumOff val="35000"/>
                </a:schemeClr>
              </a:solidFill>
              <a:ea typeface="+mn-lt"/>
              <a:cs typeface="+mn-lt"/>
            </a:endParaRP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Ben.Sullivan@thebridge.com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dirty="0"/>
              <a:t>(405) 568-0992</a:t>
            </a:r>
            <a:endParaRPr lang="en-US" sz="1100" b="0" i="0" dirty="0"/>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dirty="0"/>
              <a:t>Dallas, Texas</a:t>
            </a:r>
            <a:endParaRPr lang="en-US" sz="1100" b="0" i="0" dirty="0"/>
          </a:p>
          <a:p>
            <a:endParaRPr lang="en-US" sz="1100" b="0" i="0" dirty="0">
              <a:latin typeface="Avenir Book" panose="02000503020000020003" pitchFamily="2" charset="0"/>
            </a:endParaRP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807240" y="2085220"/>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200" dirty="0">
                <a:solidFill>
                  <a:schemeClr val="accent1"/>
                </a:solidFill>
              </a:rPr>
              <a:t>EXPERIENCE</a:t>
            </a:r>
          </a:p>
        </p:txBody>
      </p:sp>
      <p:pic>
        <p:nvPicPr>
          <p:cNvPr id="2" name="Picture 1" descr="A person with a beard and mustache wearing a black shirt&#10;&#10;Description automatically generated">
            <a:extLst>
              <a:ext uri="{FF2B5EF4-FFF2-40B4-BE49-F238E27FC236}">
                <a16:creationId xmlns:a16="http://schemas.microsoft.com/office/drawing/2014/main" id="{0ED1B7AB-6226-EB52-227E-19526369D634}"/>
              </a:ext>
            </a:extLst>
          </p:cNvPr>
          <p:cNvPicPr>
            <a:picLocks noChangeAspect="1"/>
          </p:cNvPicPr>
          <p:nvPr/>
        </p:nvPicPr>
        <p:blipFill>
          <a:blip r:embed="rId3"/>
          <a:stretch>
            <a:fillRect/>
          </a:stretch>
        </p:blipFill>
        <p:spPr>
          <a:xfrm>
            <a:off x="1071456" y="390737"/>
            <a:ext cx="1371600" cy="1371600"/>
          </a:xfrm>
          <a:prstGeom prst="ellipse">
            <a:avLst/>
          </a:prstGeom>
        </p:spPr>
      </p:pic>
      <p:pic>
        <p:nvPicPr>
          <p:cNvPr id="3" name="Picture 2">
            <a:extLst>
              <a:ext uri="{FF2B5EF4-FFF2-40B4-BE49-F238E27FC236}">
                <a16:creationId xmlns:a16="http://schemas.microsoft.com/office/drawing/2014/main" id="{75C8D272-6D73-B25F-9713-1D31DBCA8FE7}"/>
              </a:ext>
            </a:extLst>
          </p:cNvPr>
          <p:cNvPicPr>
            <a:picLocks noChangeAspect="1"/>
          </p:cNvPicPr>
          <p:nvPr/>
        </p:nvPicPr>
        <p:blipFill rotWithShape="1">
          <a:blip r:embed="rId4"/>
          <a:srcRect t="5726" b="27607"/>
          <a:stretch/>
        </p:blipFill>
        <p:spPr>
          <a:xfrm>
            <a:off x="1071456" y="390737"/>
            <a:ext cx="1371600" cy="1371600"/>
          </a:xfrm>
          <a:prstGeom prst="ellipse">
            <a:avLst/>
          </a:prstGeom>
        </p:spPr>
      </p:pic>
      <p:sp>
        <p:nvSpPr>
          <p:cNvPr id="5" name="TextBox 4">
            <a:extLst>
              <a:ext uri="{FF2B5EF4-FFF2-40B4-BE49-F238E27FC236}">
                <a16:creationId xmlns:a16="http://schemas.microsoft.com/office/drawing/2014/main" id="{F1EB9DBD-BEFD-CFD8-00C2-0B36F5483E1D}"/>
              </a:ext>
            </a:extLst>
          </p:cNvPr>
          <p:cNvSpPr txBox="1"/>
          <p:nvPr/>
        </p:nvSpPr>
        <p:spPr>
          <a:xfrm>
            <a:off x="1071456" y="4930347"/>
            <a:ext cx="4298502" cy="738664"/>
          </a:xfrm>
          <a:prstGeom prst="rect">
            <a:avLst/>
          </a:prstGeom>
          <a:noFill/>
        </p:spPr>
        <p:txBody>
          <a:bodyPr wrap="square" lIns="0" tIns="0" rIns="0" bIns="0" rtlCol="0" anchor="t">
            <a:spAutoFit/>
          </a:bodyPr>
          <a:lstStyle/>
          <a:p>
            <a:r>
              <a:rPr lang="en-US" sz="1200" dirty="0">
                <a:solidFill>
                  <a:schemeClr val="tx1">
                    <a:lumMod val="65000"/>
                    <a:lumOff val="35000"/>
                  </a:schemeClr>
                </a:solidFill>
                <a:ea typeface="+mn-lt"/>
                <a:cs typeface="+mn-lt"/>
              </a:rPr>
              <a:t>Marketing and Go-To-Market Strategy, Service Design Blueprinting, Scaled Technology Deployment, Program Strategy &amp; Management, Client Leadership, Agency and Creative Services Operations.</a:t>
            </a:r>
          </a:p>
        </p:txBody>
      </p:sp>
      <p:sp>
        <p:nvSpPr>
          <p:cNvPr id="6" name="Text Placeholder 29">
            <a:extLst>
              <a:ext uri="{FF2B5EF4-FFF2-40B4-BE49-F238E27FC236}">
                <a16:creationId xmlns:a16="http://schemas.microsoft.com/office/drawing/2014/main" id="{AA6500A7-69B6-52FB-178C-C27166236CD9}"/>
              </a:ext>
            </a:extLst>
          </p:cNvPr>
          <p:cNvSpPr txBox="1">
            <a:spLocks/>
          </p:cNvSpPr>
          <p:nvPr/>
        </p:nvSpPr>
        <p:spPr>
          <a:xfrm>
            <a:off x="1071456" y="4585317"/>
            <a:ext cx="2922786" cy="273050"/>
          </a:xfrm>
          <a:prstGeom prst="rect">
            <a:avLst/>
          </a:prstGeom>
        </p:spPr>
        <p:txBody>
          <a:bodyPr lIns="0" tIns="0" rIns="0" bIns="0">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spc="100" dirty="0">
                <a:solidFill>
                  <a:schemeClr val="accent1"/>
                </a:solidFill>
                <a:latin typeface="+mj-lt"/>
              </a:rPr>
              <a:t>SKILLS</a:t>
            </a:r>
          </a:p>
        </p:txBody>
      </p:sp>
      <p:sp>
        <p:nvSpPr>
          <p:cNvPr id="7" name="TextBox 6">
            <a:extLst>
              <a:ext uri="{FF2B5EF4-FFF2-40B4-BE49-F238E27FC236}">
                <a16:creationId xmlns:a16="http://schemas.microsoft.com/office/drawing/2014/main" id="{501AEC61-50F5-F22F-0FB0-ACCFE75FDBAE}"/>
              </a:ext>
            </a:extLst>
          </p:cNvPr>
          <p:cNvSpPr txBox="1"/>
          <p:nvPr/>
        </p:nvSpPr>
        <p:spPr>
          <a:xfrm>
            <a:off x="5807240" y="3035556"/>
            <a:ext cx="4298502" cy="615553"/>
          </a:xfrm>
          <a:prstGeom prst="rect">
            <a:avLst/>
          </a:prstGeom>
          <a:noFill/>
        </p:spPr>
        <p:txBody>
          <a:bodyPr wrap="square" lIns="0" tIns="0" rIns="0" bIns="0" rtlCol="0" anchor="t">
            <a:spAutoFit/>
          </a:bodyPr>
          <a:lstStyle/>
          <a:p>
            <a:r>
              <a:rPr lang="en-US" sz="1000" dirty="0">
                <a:solidFill>
                  <a:schemeClr val="tx2"/>
                </a:solidFill>
                <a:latin typeface="+mj-lt"/>
                <a:ea typeface="+mn-lt"/>
                <a:cs typeface="+mn-lt"/>
              </a:rPr>
              <a:t>Topgolf International</a:t>
            </a:r>
          </a:p>
          <a:p>
            <a:r>
              <a:rPr lang="en-US" sz="1000" dirty="0">
                <a:solidFill>
                  <a:schemeClr val="tx1">
                    <a:lumMod val="65000"/>
                    <a:lumOff val="35000"/>
                  </a:schemeClr>
                </a:solidFill>
                <a:ea typeface="+mn-lt"/>
                <a:cs typeface="+mn-lt"/>
              </a:rPr>
              <a:t>Led MVP product ownership and scaling of a proprietary inventory management and reservation capacity tool across 80+ venues throughout the U.S. </a:t>
            </a:r>
          </a:p>
        </p:txBody>
      </p:sp>
      <p:sp>
        <p:nvSpPr>
          <p:cNvPr id="9" name="TextBox 8">
            <a:extLst>
              <a:ext uri="{FF2B5EF4-FFF2-40B4-BE49-F238E27FC236}">
                <a16:creationId xmlns:a16="http://schemas.microsoft.com/office/drawing/2014/main" id="{48C22D8E-04B4-DD78-38CC-A2B2DCEF5D7C}"/>
              </a:ext>
            </a:extLst>
          </p:cNvPr>
          <p:cNvSpPr txBox="1"/>
          <p:nvPr/>
        </p:nvSpPr>
        <p:spPr>
          <a:xfrm>
            <a:off x="5807240" y="3765034"/>
            <a:ext cx="4298502" cy="615553"/>
          </a:xfrm>
          <a:prstGeom prst="rect">
            <a:avLst/>
          </a:prstGeom>
          <a:noFill/>
        </p:spPr>
        <p:txBody>
          <a:bodyPr wrap="square" lIns="0" tIns="0" rIns="0" bIns="0" rtlCol="0" anchor="t">
            <a:spAutoFit/>
          </a:bodyPr>
          <a:lstStyle/>
          <a:p>
            <a:r>
              <a:rPr lang="en-US" sz="1000" dirty="0">
                <a:solidFill>
                  <a:schemeClr val="tx2"/>
                </a:solidFill>
                <a:latin typeface="+mj-lt"/>
                <a:ea typeface="+mn-lt"/>
                <a:cs typeface="+mn-lt"/>
              </a:rPr>
              <a:t>Toyota Motors of North America</a:t>
            </a:r>
          </a:p>
          <a:p>
            <a:r>
              <a:rPr lang="en-US" sz="1000" dirty="0">
                <a:solidFill>
                  <a:schemeClr val="tx1">
                    <a:lumMod val="65000"/>
                    <a:lumOff val="35000"/>
                  </a:schemeClr>
                </a:solidFill>
                <a:ea typeface="+mn-lt"/>
                <a:cs typeface="+mn-lt"/>
              </a:rPr>
              <a:t>Led blueprinting of a digital configuration and purchase platform for scaled implementation and adoption leveraging internal expertise and outsource managed services.   </a:t>
            </a:r>
          </a:p>
        </p:txBody>
      </p:sp>
      <p:sp>
        <p:nvSpPr>
          <p:cNvPr id="11" name="TextBox 10">
            <a:extLst>
              <a:ext uri="{FF2B5EF4-FFF2-40B4-BE49-F238E27FC236}">
                <a16:creationId xmlns:a16="http://schemas.microsoft.com/office/drawing/2014/main" id="{79F0EC8A-BD71-250F-8C3D-6DA7B7CA4EA6}"/>
              </a:ext>
            </a:extLst>
          </p:cNvPr>
          <p:cNvSpPr txBox="1"/>
          <p:nvPr/>
        </p:nvSpPr>
        <p:spPr>
          <a:xfrm>
            <a:off x="5807240" y="4494512"/>
            <a:ext cx="4298502" cy="769441"/>
          </a:xfrm>
          <a:prstGeom prst="rect">
            <a:avLst/>
          </a:prstGeom>
          <a:noFill/>
        </p:spPr>
        <p:txBody>
          <a:bodyPr wrap="square" lIns="0" tIns="0" rIns="0" bIns="0" rtlCol="0" anchor="t">
            <a:spAutoFit/>
          </a:bodyPr>
          <a:lstStyle/>
          <a:p>
            <a:r>
              <a:rPr lang="en-US" sz="1000" dirty="0">
                <a:solidFill>
                  <a:schemeClr val="tx2"/>
                </a:solidFill>
                <a:latin typeface="+mj-lt"/>
                <a:ea typeface="+mn-lt"/>
                <a:cs typeface="+mn-lt"/>
              </a:rPr>
              <a:t>Regional Gaming &amp; Entertainment Operator </a:t>
            </a:r>
          </a:p>
          <a:p>
            <a:r>
              <a:rPr lang="en-US" sz="1000" dirty="0">
                <a:solidFill>
                  <a:schemeClr val="tx1">
                    <a:lumMod val="65000"/>
                    <a:lumOff val="35000"/>
                  </a:schemeClr>
                </a:solidFill>
                <a:ea typeface="+mn-lt"/>
                <a:cs typeface="+mn-lt"/>
              </a:rPr>
              <a:t>Unified content management and presentation technology stacks across gaming, hospitality, entertainment, and retail entities crafting a single, cross-property view of customers to advance loyalty offerings and personalization </a:t>
            </a:r>
          </a:p>
        </p:txBody>
      </p:sp>
      <p:sp>
        <p:nvSpPr>
          <p:cNvPr id="14" name="Subheader Placeholder">
            <a:extLst>
              <a:ext uri="{FF2B5EF4-FFF2-40B4-BE49-F238E27FC236}">
                <a16:creationId xmlns:a16="http://schemas.microsoft.com/office/drawing/2014/main" id="{ABE516B0-F699-B4D1-4AFA-7B81F02A987F}"/>
              </a:ext>
            </a:extLst>
          </p:cNvPr>
          <p:cNvSpPr txBox="1">
            <a:spLocks/>
          </p:cNvSpPr>
          <p:nvPr/>
        </p:nvSpPr>
        <p:spPr>
          <a:xfrm>
            <a:off x="5807240" y="5377878"/>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sz="1200" dirty="0">
                <a:solidFill>
                  <a:schemeClr val="accent1"/>
                </a:solidFill>
              </a:rPr>
              <a:t>AWARDS &amp; CERTIFICATIONS</a:t>
            </a:r>
          </a:p>
        </p:txBody>
      </p:sp>
      <p:sp>
        <p:nvSpPr>
          <p:cNvPr id="17" name="TextBox 16">
            <a:extLst>
              <a:ext uri="{FF2B5EF4-FFF2-40B4-BE49-F238E27FC236}">
                <a16:creationId xmlns:a16="http://schemas.microsoft.com/office/drawing/2014/main" id="{250B042C-D31B-9F53-64F8-8AF0356FC365}"/>
              </a:ext>
            </a:extLst>
          </p:cNvPr>
          <p:cNvSpPr txBox="1"/>
          <p:nvPr/>
        </p:nvSpPr>
        <p:spPr>
          <a:xfrm>
            <a:off x="5807239" y="5660288"/>
            <a:ext cx="5207601" cy="484748"/>
          </a:xfrm>
          <a:prstGeom prst="rect">
            <a:avLst/>
          </a:prstGeom>
          <a:noFill/>
        </p:spPr>
        <p:txBody>
          <a:bodyPr wrap="square" lIns="0" tIns="0" rIns="0" bIns="0" rtlCol="0" anchor="t">
            <a:spAutoFit/>
          </a:bodyPr>
          <a:lstStyle/>
          <a:p>
            <a:pPr marL="171450" indent="-171450">
              <a:buFont typeface="Arial" panose="020B0604020202020204" pitchFamily="34" charset="0"/>
              <a:buChar char="•"/>
            </a:pPr>
            <a:r>
              <a:rPr lang="en-US" sz="1050" dirty="0">
                <a:solidFill>
                  <a:schemeClr val="tx1">
                    <a:lumMod val="65000"/>
                    <a:lumOff val="35000"/>
                  </a:schemeClr>
                </a:solidFill>
                <a:ea typeface="+mn-lt"/>
                <a:cs typeface="+mn-lt"/>
              </a:rPr>
              <a:t>Dallas Regional Chamber Young Professionals Board of Directors</a:t>
            </a:r>
          </a:p>
          <a:p>
            <a:pPr marL="171450" indent="-171450">
              <a:buFont typeface="Arial" panose="020B0604020202020204" pitchFamily="34" charset="0"/>
              <a:buChar char="•"/>
            </a:pPr>
            <a:r>
              <a:rPr lang="en-US" sz="1050" dirty="0">
                <a:solidFill>
                  <a:schemeClr val="tx1">
                    <a:lumMod val="65000"/>
                    <a:lumOff val="35000"/>
                  </a:schemeClr>
                </a:solidFill>
                <a:ea typeface="+mn-lt"/>
                <a:cs typeface="+mn-lt"/>
              </a:rPr>
              <a:t>Certified Scrum Product Owner (CSPO)</a:t>
            </a:r>
          </a:p>
          <a:p>
            <a:pPr marL="171450" indent="-171450">
              <a:buFont typeface="Arial" panose="020B0604020202020204" pitchFamily="34" charset="0"/>
              <a:buChar char="•"/>
            </a:pPr>
            <a:endParaRPr lang="en-US" sz="1050" dirty="0">
              <a:solidFill>
                <a:schemeClr val="tx1">
                  <a:lumMod val="65000"/>
                  <a:lumOff val="35000"/>
                </a:schemeClr>
              </a:solidFill>
              <a:ea typeface="+mn-lt"/>
              <a:cs typeface="+mn-lt"/>
            </a:endParaRPr>
          </a:p>
        </p:txBody>
      </p:sp>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b4d6d32-6586-43b9-b010-b256dfc70333">
      <Terms xmlns="http://schemas.microsoft.com/office/infopath/2007/PartnerControls"/>
    </lcf76f155ced4ddcb4097134ff3c332f>
    <TaxCatchAll xmlns="a6522676-9d5d-4c93-bc87-501c8cb86033" xsi:nil="true"/>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851C3-F873-4A96-B5BC-7136D9E58DCC}">
  <ds:schemaRefs>
    <ds:schemaRef ds:uri="http://www.w3.org/XML/1998/namespace"/>
    <ds:schemaRef ds:uri="http://schemas.microsoft.com/office/2006/documentManagement/types"/>
    <ds:schemaRef ds:uri="http://schemas.openxmlformats.org/package/2006/metadata/core-properties"/>
    <ds:schemaRef ds:uri="http://purl.org/dc/dcmitype/"/>
    <ds:schemaRef ds:uri="http://purl.org/dc/elements/1.1/"/>
    <ds:schemaRef ds:uri="a6522676-9d5d-4c93-bc87-501c8cb86033"/>
    <ds:schemaRef ds:uri="http://purl.org/dc/terms/"/>
    <ds:schemaRef ds:uri="http://schemas.microsoft.com/office/infopath/2007/PartnerControls"/>
    <ds:schemaRef ds:uri="bb4d6d32-6586-43b9-b010-b256dfc70333"/>
    <ds:schemaRef ds:uri="http://schemas.microsoft.com/office/2006/metadata/properties"/>
  </ds:schemaRefs>
</ds:datastoreItem>
</file>

<file path=customXml/itemProps2.xml><?xml version="1.0" encoding="utf-8"?>
<ds:datastoreItem xmlns:ds="http://schemas.openxmlformats.org/officeDocument/2006/customXml" ds:itemID="{39ABFCEA-C2BA-4C9E-A67B-B1F19AA3F1A9}"/>
</file>

<file path=customXml/itemProps3.xml><?xml version="1.0" encoding="utf-8"?>
<ds:datastoreItem xmlns:ds="http://schemas.openxmlformats.org/officeDocument/2006/customXml" ds:itemID="{031560D2-03FC-4800-ADB2-ABE25F1C4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18600</TotalTime>
  <Words>262</Words>
  <Application>Microsoft Macintosh PowerPoint</Application>
  <PresentationFormat>Widescreen</PresentationFormat>
  <Paragraphs>25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Avenir Book</vt:lpstr>
      <vt:lpstr>Avenir Next LT Pro Demi</vt:lpstr>
      <vt:lpstr>Calibri</vt:lpstr>
      <vt:lpstr>Avenir Black</vt:lpstr>
      <vt:lpstr>Mercury Display</vt:lpstr>
      <vt:lpstr>Arial</vt:lpstr>
      <vt:lpstr>Avenir Next LT Pro</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Ben Sullivan</cp:lastModifiedBy>
  <cp:revision>92</cp:revision>
  <dcterms:created xsi:type="dcterms:W3CDTF">2023-12-12T06:48:12Z</dcterms:created>
  <dcterms:modified xsi:type="dcterms:W3CDTF">2024-04-22T20:38:19Z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